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notesMasterIdLst>
    <p:notesMasterId r:id="rId23"/>
  </p:notesMasterIdLst>
  <p:sldIdLst>
    <p:sldId id="256" r:id="rId2"/>
    <p:sldId id="257" r:id="rId3"/>
    <p:sldId id="258" r:id="rId4"/>
    <p:sldId id="260" r:id="rId5"/>
    <p:sldId id="259" r:id="rId6"/>
    <p:sldId id="261" r:id="rId7"/>
    <p:sldId id="270" r:id="rId8"/>
    <p:sldId id="276" r:id="rId9"/>
    <p:sldId id="271" r:id="rId10"/>
    <p:sldId id="274" r:id="rId11"/>
    <p:sldId id="275" r:id="rId12"/>
    <p:sldId id="262" r:id="rId13"/>
    <p:sldId id="264" r:id="rId14"/>
    <p:sldId id="263" r:id="rId15"/>
    <p:sldId id="265" r:id="rId16"/>
    <p:sldId id="266" r:id="rId17"/>
    <p:sldId id="267" r:id="rId18"/>
    <p:sldId id="272" r:id="rId19"/>
    <p:sldId id="273" r:id="rId20"/>
    <p:sldId id="268"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7977D-36DE-4F4A-AA1B-96E8C3F1C10E}" type="datetimeFigureOut">
              <a:rPr lang="en-US" smtClean="0"/>
              <a:t>7/29/2019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3A47D-5193-49FC-99D8-F4D3A475E0DF}" type="slidenum">
              <a:rPr lang="en-US" smtClean="0"/>
              <a:t>‹#›</a:t>
            </a:fld>
            <a:endParaRPr lang="en-US"/>
          </a:p>
        </p:txBody>
      </p:sp>
    </p:spTree>
    <p:extLst>
      <p:ext uri="{BB962C8B-B14F-4D97-AF65-F5344CB8AC3E}">
        <p14:creationId xmlns:p14="http://schemas.microsoft.com/office/powerpoint/2010/main" val="2542438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If you want a fast food burger. You get to choose: for where there is a McDonald’s, there is often a Burger King nearby, many times right across the street.</a:t>
            </a:r>
          </a:p>
          <a:p>
            <a:r>
              <a:rPr lang="en-US" dirty="0"/>
              <a:t>If you’ve ever been to a mall, you’ll often find a surprising situation: stores like Target, Walmart, JCPenney and Kohl’s right nearby each other, often within walking distance.</a:t>
            </a:r>
          </a:p>
          <a:p>
            <a:r>
              <a:rPr lang="en-US" dirty="0"/>
              <a:t>It’s a strange phenomenon. Wouldn’t competitors choose to locate themselves farther from similar stores, to reduce competition?</a:t>
            </a:r>
          </a:p>
        </p:txBody>
      </p:sp>
      <p:sp>
        <p:nvSpPr>
          <p:cNvPr id="4" name="灯片编号占位符 3"/>
          <p:cNvSpPr>
            <a:spLocks noGrp="1"/>
          </p:cNvSpPr>
          <p:nvPr>
            <p:ph type="sldNum" sz="quarter" idx="5"/>
          </p:nvPr>
        </p:nvSpPr>
        <p:spPr/>
        <p:txBody>
          <a:bodyPr/>
          <a:lstStyle/>
          <a:p>
            <a:fld id="{7983A47D-5193-49FC-99D8-F4D3A475E0DF}" type="slidenum">
              <a:rPr lang="en-US" smtClean="0"/>
              <a:t>2</a:t>
            </a:fld>
            <a:endParaRPr lang="en-US"/>
          </a:p>
        </p:txBody>
      </p:sp>
    </p:spTree>
    <p:extLst>
      <p:ext uri="{BB962C8B-B14F-4D97-AF65-F5344CB8AC3E}">
        <p14:creationId xmlns:p14="http://schemas.microsoft.com/office/powerpoint/2010/main" val="3328381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Then we decide to verify </a:t>
            </a:r>
            <a:r>
              <a:rPr lang="en-US" dirty="0" err="1"/>
              <a:t>Hotelling’s</a:t>
            </a:r>
            <a:r>
              <a:rPr lang="en-US" dirty="0"/>
              <a:t> Law at Georgia and Florida .</a:t>
            </a:r>
          </a:p>
          <a:p>
            <a:endParaRPr lang="en-US" dirty="0"/>
          </a:p>
        </p:txBody>
      </p:sp>
      <p:sp>
        <p:nvSpPr>
          <p:cNvPr id="4" name="灯片编号占位符 3"/>
          <p:cNvSpPr>
            <a:spLocks noGrp="1"/>
          </p:cNvSpPr>
          <p:nvPr>
            <p:ph type="sldNum" sz="quarter" idx="5"/>
          </p:nvPr>
        </p:nvSpPr>
        <p:spPr/>
        <p:txBody>
          <a:bodyPr/>
          <a:lstStyle/>
          <a:p>
            <a:fld id="{7983A47D-5193-49FC-99D8-F4D3A475E0DF}" type="slidenum">
              <a:rPr lang="en-US" smtClean="0"/>
              <a:t>12</a:t>
            </a:fld>
            <a:endParaRPr lang="en-US"/>
          </a:p>
        </p:txBody>
      </p:sp>
    </p:spTree>
    <p:extLst>
      <p:ext uri="{BB962C8B-B14F-4D97-AF65-F5344CB8AC3E}">
        <p14:creationId xmlns:p14="http://schemas.microsoft.com/office/powerpoint/2010/main" val="3522570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the right images, we see two hot dog vendors, each starting at opposite ends of the beach and controlling half of the beach’s hot dog market.</a:t>
            </a:r>
          </a:p>
          <a:p>
            <a:r>
              <a:rPr lang="en-US" sz="1200" b="0" i="1" kern="1200" dirty="0">
                <a:solidFill>
                  <a:schemeClr val="tx1"/>
                </a:solidFill>
                <a:effectLst/>
                <a:latin typeface="+mn-lt"/>
                <a:ea typeface="+mn-ea"/>
                <a:cs typeface="+mn-cs"/>
              </a:rPr>
              <a:t>However</a:t>
            </a:r>
            <a:r>
              <a:rPr lang="en-US" sz="1200" b="0" i="0" kern="1200" dirty="0">
                <a:solidFill>
                  <a:schemeClr val="tx1"/>
                </a:solidFill>
                <a:effectLst/>
                <a:latin typeface="+mn-lt"/>
                <a:ea typeface="+mn-ea"/>
                <a:cs typeface="+mn-cs"/>
              </a:rPr>
              <a:t>, there is an opportunity to increase market share!</a:t>
            </a:r>
          </a:p>
          <a:p>
            <a:r>
              <a:rPr lang="en-US" sz="1200" b="0" i="0" kern="1200" dirty="0">
                <a:solidFill>
                  <a:schemeClr val="tx1"/>
                </a:solidFill>
                <a:effectLst/>
                <a:latin typeface="+mn-lt"/>
                <a:ea typeface="+mn-ea"/>
                <a:cs typeface="+mn-cs"/>
              </a:rPr>
              <a:t>Somewhat surprisingly, the optimal solution is for each hot dog vendor to locate exactly in the middle.</a:t>
            </a:r>
            <a:endParaRPr lang="en-US" dirty="0"/>
          </a:p>
        </p:txBody>
      </p:sp>
      <p:sp>
        <p:nvSpPr>
          <p:cNvPr id="4" name="灯片编号占位符 3"/>
          <p:cNvSpPr>
            <a:spLocks noGrp="1"/>
          </p:cNvSpPr>
          <p:nvPr>
            <p:ph type="sldNum" sz="quarter" idx="5"/>
          </p:nvPr>
        </p:nvSpPr>
        <p:spPr/>
        <p:txBody>
          <a:bodyPr/>
          <a:lstStyle/>
          <a:p>
            <a:fld id="{7983A47D-5193-49FC-99D8-F4D3A475E0DF}" type="slidenum">
              <a:rPr lang="en-US" smtClean="0"/>
              <a:t>3</a:t>
            </a:fld>
            <a:endParaRPr lang="en-US"/>
          </a:p>
        </p:txBody>
      </p:sp>
    </p:spTree>
    <p:extLst>
      <p:ext uri="{BB962C8B-B14F-4D97-AF65-F5344CB8AC3E}">
        <p14:creationId xmlns:p14="http://schemas.microsoft.com/office/powerpoint/2010/main" val="4291334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50,000 lines contain McDonald’s, Burger King, Pizza Hut, taco Bell, </a:t>
            </a:r>
            <a:r>
              <a:rPr lang="en-US" dirty="0" err="1"/>
              <a:t>Wendy’d</a:t>
            </a:r>
            <a:r>
              <a:rPr lang="en-US" dirty="0"/>
              <a:t>, KFC, Jack, Hardee’s, Carl’s Jr., In-N-Out.</a:t>
            </a:r>
          </a:p>
          <a:p>
            <a:r>
              <a:rPr lang="en-US" dirty="0"/>
              <a:t>Mainland U.S. for each State and city, we have their latitude and longitude.</a:t>
            </a:r>
          </a:p>
        </p:txBody>
      </p:sp>
      <p:sp>
        <p:nvSpPr>
          <p:cNvPr id="4" name="灯片编号占位符 3"/>
          <p:cNvSpPr>
            <a:spLocks noGrp="1"/>
          </p:cNvSpPr>
          <p:nvPr>
            <p:ph type="sldNum" sz="quarter" idx="5"/>
          </p:nvPr>
        </p:nvSpPr>
        <p:spPr/>
        <p:txBody>
          <a:bodyPr/>
          <a:lstStyle/>
          <a:p>
            <a:fld id="{7983A47D-5193-49FC-99D8-F4D3A475E0DF}" type="slidenum">
              <a:rPr lang="en-US" smtClean="0"/>
              <a:t>4</a:t>
            </a:fld>
            <a:endParaRPr lang="en-US"/>
          </a:p>
        </p:txBody>
      </p:sp>
    </p:spTree>
    <p:extLst>
      <p:ext uri="{BB962C8B-B14F-4D97-AF65-F5344CB8AC3E}">
        <p14:creationId xmlns:p14="http://schemas.microsoft.com/office/powerpoint/2010/main" val="239954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50,000 lines contain McDonald’s, Burger King, Pizza Hut, taco Bell, </a:t>
            </a:r>
            <a:r>
              <a:rPr lang="en-US" dirty="0" err="1"/>
              <a:t>Wendy’d</a:t>
            </a:r>
            <a:r>
              <a:rPr lang="en-US" dirty="0"/>
              <a:t>, KFC, Jack, Hardee’s, Carl’s Jr., In-N-Out.</a:t>
            </a:r>
          </a:p>
          <a:p>
            <a:r>
              <a:rPr lang="en-US" dirty="0"/>
              <a:t>Mainland U.S. for each State and city, we have their latitude and longitude.</a:t>
            </a:r>
          </a:p>
        </p:txBody>
      </p:sp>
      <p:sp>
        <p:nvSpPr>
          <p:cNvPr id="4" name="灯片编号占位符 3"/>
          <p:cNvSpPr>
            <a:spLocks noGrp="1"/>
          </p:cNvSpPr>
          <p:nvPr>
            <p:ph type="sldNum" sz="quarter" idx="5"/>
          </p:nvPr>
        </p:nvSpPr>
        <p:spPr/>
        <p:txBody>
          <a:bodyPr/>
          <a:lstStyle/>
          <a:p>
            <a:fld id="{7983A47D-5193-49FC-99D8-F4D3A475E0DF}" type="slidenum">
              <a:rPr lang="en-US" smtClean="0"/>
              <a:t>5</a:t>
            </a:fld>
            <a:endParaRPr lang="en-US"/>
          </a:p>
        </p:txBody>
      </p:sp>
    </p:spTree>
    <p:extLst>
      <p:ext uri="{BB962C8B-B14F-4D97-AF65-F5344CB8AC3E}">
        <p14:creationId xmlns:p14="http://schemas.microsoft.com/office/powerpoint/2010/main" val="6128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also used map to mark all stores’ location.</a:t>
            </a:r>
          </a:p>
        </p:txBody>
      </p:sp>
      <p:sp>
        <p:nvSpPr>
          <p:cNvPr id="4" name="灯片编号占位符 3"/>
          <p:cNvSpPr>
            <a:spLocks noGrp="1"/>
          </p:cNvSpPr>
          <p:nvPr>
            <p:ph type="sldNum" sz="quarter" idx="5"/>
          </p:nvPr>
        </p:nvSpPr>
        <p:spPr/>
        <p:txBody>
          <a:bodyPr/>
          <a:lstStyle/>
          <a:p>
            <a:fld id="{7983A47D-5193-49FC-99D8-F4D3A475E0DF}" type="slidenum">
              <a:rPr lang="en-US" smtClean="0"/>
              <a:t>6</a:t>
            </a:fld>
            <a:endParaRPr lang="en-US"/>
          </a:p>
        </p:txBody>
      </p:sp>
    </p:spTree>
    <p:extLst>
      <p:ext uri="{BB962C8B-B14F-4D97-AF65-F5344CB8AC3E}">
        <p14:creationId xmlns:p14="http://schemas.microsoft.com/office/powerpoint/2010/main" val="2757821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bar chart to show the distribution of stores in each state.</a:t>
            </a:r>
          </a:p>
        </p:txBody>
      </p:sp>
      <p:sp>
        <p:nvSpPr>
          <p:cNvPr id="4" name="灯片编号占位符 3"/>
          <p:cNvSpPr>
            <a:spLocks noGrp="1"/>
          </p:cNvSpPr>
          <p:nvPr>
            <p:ph type="sldNum" sz="quarter" idx="5"/>
          </p:nvPr>
        </p:nvSpPr>
        <p:spPr/>
        <p:txBody>
          <a:bodyPr/>
          <a:lstStyle/>
          <a:p>
            <a:fld id="{7983A47D-5193-49FC-99D8-F4D3A475E0DF}" type="slidenum">
              <a:rPr lang="en-US" smtClean="0"/>
              <a:t>8</a:t>
            </a:fld>
            <a:endParaRPr lang="en-US"/>
          </a:p>
        </p:txBody>
      </p:sp>
    </p:spTree>
    <p:extLst>
      <p:ext uri="{BB962C8B-B14F-4D97-AF65-F5344CB8AC3E}">
        <p14:creationId xmlns:p14="http://schemas.microsoft.com/office/powerpoint/2010/main" val="194778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select four stores that highly compete with each other which are Burger King, KFC, McDonald’s and Wendy’s. Because they all sell fast food burgers. Obviously, McDonald’s have the most amount of stores.</a:t>
            </a:r>
          </a:p>
        </p:txBody>
      </p:sp>
      <p:sp>
        <p:nvSpPr>
          <p:cNvPr id="4" name="灯片编号占位符 3"/>
          <p:cNvSpPr>
            <a:spLocks noGrp="1"/>
          </p:cNvSpPr>
          <p:nvPr>
            <p:ph type="sldNum" sz="quarter" idx="5"/>
          </p:nvPr>
        </p:nvSpPr>
        <p:spPr/>
        <p:txBody>
          <a:bodyPr/>
          <a:lstStyle/>
          <a:p>
            <a:fld id="{7983A47D-5193-49FC-99D8-F4D3A475E0DF}" type="slidenum">
              <a:rPr lang="en-US" smtClean="0"/>
              <a:t>9</a:t>
            </a:fld>
            <a:endParaRPr lang="en-US"/>
          </a:p>
        </p:txBody>
      </p:sp>
    </p:spTree>
    <p:extLst>
      <p:ext uri="{BB962C8B-B14F-4D97-AF65-F5344CB8AC3E}">
        <p14:creationId xmlns:p14="http://schemas.microsoft.com/office/powerpoint/2010/main" val="811461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Then we decide to verify </a:t>
            </a:r>
            <a:r>
              <a:rPr lang="en-US" dirty="0" err="1"/>
              <a:t>Hotelling’s</a:t>
            </a:r>
            <a:r>
              <a:rPr lang="en-US" dirty="0"/>
              <a:t> Law at Georgia and Florida .</a:t>
            </a:r>
          </a:p>
          <a:p>
            <a:endParaRPr lang="en-US" dirty="0"/>
          </a:p>
        </p:txBody>
      </p:sp>
      <p:sp>
        <p:nvSpPr>
          <p:cNvPr id="4" name="灯片编号占位符 3"/>
          <p:cNvSpPr>
            <a:spLocks noGrp="1"/>
          </p:cNvSpPr>
          <p:nvPr>
            <p:ph type="sldNum" sz="quarter" idx="5"/>
          </p:nvPr>
        </p:nvSpPr>
        <p:spPr/>
        <p:txBody>
          <a:bodyPr/>
          <a:lstStyle/>
          <a:p>
            <a:fld id="{7983A47D-5193-49FC-99D8-F4D3A475E0DF}" type="slidenum">
              <a:rPr lang="en-US" smtClean="0"/>
              <a:t>10</a:t>
            </a:fld>
            <a:endParaRPr lang="en-US"/>
          </a:p>
        </p:txBody>
      </p:sp>
    </p:spTree>
    <p:extLst>
      <p:ext uri="{BB962C8B-B14F-4D97-AF65-F5344CB8AC3E}">
        <p14:creationId xmlns:p14="http://schemas.microsoft.com/office/powerpoint/2010/main" val="3753670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Then we decide to verify </a:t>
            </a:r>
            <a:r>
              <a:rPr lang="en-US" dirty="0" err="1"/>
              <a:t>Hotelling’s</a:t>
            </a:r>
            <a:r>
              <a:rPr lang="en-US" dirty="0"/>
              <a:t> Law at Georgia and Florida .</a:t>
            </a:r>
          </a:p>
          <a:p>
            <a:endParaRPr lang="en-US" dirty="0"/>
          </a:p>
        </p:txBody>
      </p:sp>
      <p:sp>
        <p:nvSpPr>
          <p:cNvPr id="4" name="灯片编号占位符 3"/>
          <p:cNvSpPr>
            <a:spLocks noGrp="1"/>
          </p:cNvSpPr>
          <p:nvPr>
            <p:ph type="sldNum" sz="quarter" idx="5"/>
          </p:nvPr>
        </p:nvSpPr>
        <p:spPr/>
        <p:txBody>
          <a:bodyPr/>
          <a:lstStyle/>
          <a:p>
            <a:fld id="{7983A47D-5193-49FC-99D8-F4D3A475E0DF}" type="slidenum">
              <a:rPr lang="en-US" smtClean="0"/>
              <a:t>11</a:t>
            </a:fld>
            <a:endParaRPr lang="en-US"/>
          </a:p>
        </p:txBody>
      </p:sp>
    </p:spTree>
    <p:extLst>
      <p:ext uri="{BB962C8B-B14F-4D97-AF65-F5344CB8AC3E}">
        <p14:creationId xmlns:p14="http://schemas.microsoft.com/office/powerpoint/2010/main" val="846023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6FA2B21-3FCD-4721-B95C-427943F61125}" type="datetime1">
              <a:rPr lang="en-US" smtClean="0"/>
              <a:t>7/29/2019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4B7E4EF-A1BD-40F4-AB7B-04F084DD991D}"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66311725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7/29/2019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425176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7/29/2019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5284535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7/29/2019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21177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6FA2B21-3FCD-4721-B95C-427943F61125}" type="datetime1">
              <a:rPr lang="en-US" smtClean="0"/>
              <a:t>7/29/2019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4B7E4EF-A1BD-40F4-AB7B-04F084DD991D}"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1155055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7/29/2019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716604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7/29/2019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773363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7/29/2019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274644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7/29/2019</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827364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6FA2B21-3FCD-4721-B95C-427943F61125}" type="datetime1">
              <a:rPr lang="en-US" smtClean="0"/>
              <a:t>7/29/2019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4B7E4EF-A1BD-40F4-AB7B-04F084DD991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99984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6FA2B21-3FCD-4721-B95C-427943F61125}" type="datetime1">
              <a:rPr lang="en-US" smtClean="0"/>
              <a:t>7/29/2019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4B7E4EF-A1BD-40F4-AB7B-04F084DD991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893106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F6FA2B21-3FCD-4721-B95C-427943F61125}" type="datetime1">
              <a:rPr lang="en-US" smtClean="0"/>
              <a:t>7/29/2019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4B7E4EF-A1BD-40F4-AB7B-04F084DD991D}"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3870864"/>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CBC42B7D-4E8A-428B-91D5-C14BA7D85F3C}"/>
              </a:ext>
            </a:extLst>
          </p:cNvPr>
          <p:cNvPicPr>
            <a:picLocks noChangeAspect="1"/>
          </p:cNvPicPr>
          <p:nvPr/>
        </p:nvPicPr>
        <p:blipFill rotWithShape="1">
          <a:blip r:embed="rId2">
            <a:alphaModFix amt="90000"/>
          </a:blip>
          <a:srcRect t="5942" b="9789"/>
          <a:stretch/>
        </p:blipFill>
        <p:spPr>
          <a:xfrm>
            <a:off x="1" y="0"/>
            <a:ext cx="12191999" cy="6857989"/>
          </a:xfrm>
          <a:prstGeom prst="rect">
            <a:avLst/>
          </a:prstGeom>
        </p:spPr>
      </p:pic>
      <p:sp>
        <p:nvSpPr>
          <p:cNvPr id="2" name="标题 1">
            <a:extLst>
              <a:ext uri="{FF2B5EF4-FFF2-40B4-BE49-F238E27FC236}">
                <a16:creationId xmlns:a16="http://schemas.microsoft.com/office/drawing/2014/main" id="{F3D1F2E0-3518-4648-B424-2A4A25823F74}"/>
              </a:ext>
            </a:extLst>
          </p:cNvPr>
          <p:cNvSpPr>
            <a:spLocks noGrp="1"/>
          </p:cNvSpPr>
          <p:nvPr>
            <p:ph type="ctrTitle"/>
          </p:nvPr>
        </p:nvSpPr>
        <p:spPr>
          <a:xfrm>
            <a:off x="1053770" y="677587"/>
            <a:ext cx="10073880" cy="1828801"/>
          </a:xfrm>
        </p:spPr>
        <p:txBody>
          <a:bodyPr>
            <a:normAutofit fontScale="90000"/>
          </a:bodyPr>
          <a:lstStyle/>
          <a:p>
            <a:pPr fontAlgn="base"/>
            <a:r>
              <a:rPr lang="en-US" b="1" dirty="0"/>
              <a:t>Data visualization on Fast food stores</a:t>
            </a:r>
          </a:p>
        </p:txBody>
      </p:sp>
      <p:sp>
        <p:nvSpPr>
          <p:cNvPr id="3" name="副标题 2">
            <a:extLst>
              <a:ext uri="{FF2B5EF4-FFF2-40B4-BE49-F238E27FC236}">
                <a16:creationId xmlns:a16="http://schemas.microsoft.com/office/drawing/2014/main" id="{7042622D-9A31-4753-A93F-411A610F4E82}"/>
              </a:ext>
            </a:extLst>
          </p:cNvPr>
          <p:cNvSpPr>
            <a:spLocks noGrp="1"/>
          </p:cNvSpPr>
          <p:nvPr>
            <p:ph type="subTitle" idx="1"/>
          </p:nvPr>
        </p:nvSpPr>
        <p:spPr>
          <a:xfrm>
            <a:off x="1370693" y="4157255"/>
            <a:ext cx="9440034" cy="1049867"/>
          </a:xfrm>
        </p:spPr>
        <p:txBody>
          <a:bodyPr>
            <a:normAutofit/>
          </a:bodyPr>
          <a:lstStyle/>
          <a:p>
            <a:r>
              <a:rPr lang="en-US" dirty="0"/>
              <a:t>Li Sun, </a:t>
            </a:r>
            <a:r>
              <a:rPr lang="en-US" dirty="0" err="1"/>
              <a:t>Ruixie</a:t>
            </a:r>
            <a:r>
              <a:rPr lang="en-US" dirty="0"/>
              <a:t> Fang, Jiawei Sun</a:t>
            </a:r>
          </a:p>
        </p:txBody>
      </p:sp>
    </p:spTree>
    <p:extLst>
      <p:ext uri="{BB962C8B-B14F-4D97-AF65-F5344CB8AC3E}">
        <p14:creationId xmlns:p14="http://schemas.microsoft.com/office/powerpoint/2010/main" val="37858893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220679" y="489857"/>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3087843" y="1055525"/>
            <a:ext cx="6885992"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5</a:t>
            </a:r>
            <a:r>
              <a:rPr lang="en-US" dirty="0">
                <a:latin typeface="Times New Roman" panose="02020603050405020304" pitchFamily="18" charset="0"/>
                <a:cs typeface="Times New Roman" panose="02020603050405020304" pitchFamily="18" charset="0"/>
              </a:rPr>
              <a:t>. Compare locations of 4 types of stores</a:t>
            </a:r>
            <a:r>
              <a:rPr lang="en-US" altLang="zh-CN" dirty="0">
                <a:latin typeface="Times New Roman" panose="02020603050405020304" pitchFamily="18" charset="0"/>
                <a:cs typeface="Times New Roman" panose="02020603050405020304" pitchFamily="18" charset="0"/>
              </a:rPr>
              <a:t> in Georgia.</a:t>
            </a:r>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A0A3E2A-8840-4AA5-BA11-7ACCC58FB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487" y="1712393"/>
            <a:ext cx="8495428" cy="4893679"/>
          </a:xfrm>
          <a:prstGeom prst="rect">
            <a:avLst/>
          </a:prstGeom>
        </p:spPr>
      </p:pic>
    </p:spTree>
    <p:extLst>
      <p:ext uri="{BB962C8B-B14F-4D97-AF65-F5344CB8AC3E}">
        <p14:creationId xmlns:p14="http://schemas.microsoft.com/office/powerpoint/2010/main" val="6379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220679" y="489857"/>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2924150" y="1117397"/>
            <a:ext cx="6885992"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 Compare locations of 4 types of stores</a:t>
            </a:r>
            <a:r>
              <a:rPr lang="en-US" altLang="zh-CN" dirty="0">
                <a:latin typeface="Times New Roman" panose="02020603050405020304" pitchFamily="18" charset="0"/>
                <a:cs typeface="Times New Roman" panose="02020603050405020304" pitchFamily="18" charset="0"/>
              </a:rPr>
              <a:t> in Florida.</a:t>
            </a:r>
            <a:endParaRPr lang="en-US" dirty="0">
              <a:latin typeface="Times New Roman" panose="02020603050405020304" pitchFamily="18" charset="0"/>
              <a:cs typeface="Times New Roman" panose="02020603050405020304" pitchFamily="18" charset="0"/>
            </a:endParaRPr>
          </a:p>
        </p:txBody>
      </p:sp>
      <p:pic>
        <p:nvPicPr>
          <p:cNvPr id="4" name="图片 3" descr="图片包含 地图, 文字&#10;&#10;描述已自动生成">
            <a:extLst>
              <a:ext uri="{FF2B5EF4-FFF2-40B4-BE49-F238E27FC236}">
                <a16:creationId xmlns:a16="http://schemas.microsoft.com/office/drawing/2014/main" id="{BF3672A6-DBCF-419B-85BD-EEA39178F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530" y="1655183"/>
            <a:ext cx="8827342" cy="5044196"/>
          </a:xfrm>
          <a:prstGeom prst="rect">
            <a:avLst/>
          </a:prstGeom>
        </p:spPr>
      </p:pic>
    </p:spTree>
    <p:extLst>
      <p:ext uri="{BB962C8B-B14F-4D97-AF65-F5344CB8AC3E}">
        <p14:creationId xmlns:p14="http://schemas.microsoft.com/office/powerpoint/2010/main" val="24825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220679" y="489857"/>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3190480" y="1232807"/>
            <a:ext cx="6885992"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7</a:t>
            </a:r>
            <a:r>
              <a:rPr lang="en-US" dirty="0">
                <a:latin typeface="Times New Roman" panose="02020603050405020304" pitchFamily="18" charset="0"/>
                <a:cs typeface="Times New Roman" panose="02020603050405020304" pitchFamily="18" charset="0"/>
              </a:rPr>
              <a:t>. Compare locations of </a:t>
            </a:r>
            <a:r>
              <a:rPr lang="en-US" altLang="zh-CN" dirty="0">
                <a:latin typeface="Times New Roman" panose="02020603050405020304" pitchFamily="18" charset="0"/>
                <a:cs typeface="Times New Roman" panose="02020603050405020304" pitchFamily="18" charset="0"/>
              </a:rPr>
              <a:t>Burger King and McDonalds’s at Georgia.</a:t>
            </a:r>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7858155-B88C-45BF-9CE9-A6D6243C0688}"/>
              </a:ext>
            </a:extLst>
          </p:cNvPr>
          <p:cNvPicPr>
            <a:picLocks noChangeAspect="1"/>
          </p:cNvPicPr>
          <p:nvPr/>
        </p:nvPicPr>
        <p:blipFill>
          <a:blip r:embed="rId3"/>
          <a:stretch>
            <a:fillRect/>
          </a:stretch>
        </p:blipFill>
        <p:spPr>
          <a:xfrm>
            <a:off x="2915227" y="1975757"/>
            <a:ext cx="7436498" cy="4473990"/>
          </a:xfrm>
          <a:prstGeom prst="rect">
            <a:avLst/>
          </a:prstGeom>
        </p:spPr>
      </p:pic>
    </p:spTree>
    <p:extLst>
      <p:ext uri="{BB962C8B-B14F-4D97-AF65-F5344CB8AC3E}">
        <p14:creationId xmlns:p14="http://schemas.microsoft.com/office/powerpoint/2010/main" val="2892811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220679" y="489857"/>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3128336" y="1300844"/>
            <a:ext cx="6885992"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8</a:t>
            </a:r>
            <a:r>
              <a:rPr lang="en-US" dirty="0">
                <a:latin typeface="Times New Roman" panose="02020603050405020304" pitchFamily="18" charset="0"/>
                <a:cs typeface="Times New Roman" panose="02020603050405020304" pitchFamily="18" charset="0"/>
              </a:rPr>
              <a:t>. Compare locations of </a:t>
            </a:r>
            <a:r>
              <a:rPr lang="en-US" altLang="zh-CN" dirty="0">
                <a:latin typeface="Times New Roman" panose="02020603050405020304" pitchFamily="18" charset="0"/>
                <a:cs typeface="Times New Roman" panose="02020603050405020304" pitchFamily="18" charset="0"/>
              </a:rPr>
              <a:t>Burger King and McDonalds’s at Florida.</a:t>
            </a:r>
            <a:endParaRPr 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5EEA2EF-1B94-41CE-855B-BC266A8AE352}"/>
              </a:ext>
            </a:extLst>
          </p:cNvPr>
          <p:cNvPicPr>
            <a:picLocks noChangeAspect="1"/>
          </p:cNvPicPr>
          <p:nvPr/>
        </p:nvPicPr>
        <p:blipFill>
          <a:blip r:embed="rId2"/>
          <a:stretch>
            <a:fillRect/>
          </a:stretch>
        </p:blipFill>
        <p:spPr>
          <a:xfrm>
            <a:off x="2498729" y="1746414"/>
            <a:ext cx="7763555" cy="4621729"/>
          </a:xfrm>
          <a:prstGeom prst="rect">
            <a:avLst/>
          </a:prstGeom>
        </p:spPr>
      </p:pic>
    </p:spTree>
    <p:extLst>
      <p:ext uri="{BB962C8B-B14F-4D97-AF65-F5344CB8AC3E}">
        <p14:creationId xmlns:p14="http://schemas.microsoft.com/office/powerpoint/2010/main" val="3651656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105270" y="401714"/>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2158995" y="1144664"/>
            <a:ext cx="8269550"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9</a:t>
            </a:r>
            <a:r>
              <a:rPr lang="en-US" dirty="0">
                <a:latin typeface="Times New Roman" panose="02020603050405020304" pitchFamily="18" charset="0"/>
                <a:cs typeface="Times New Roman" panose="02020603050405020304" pitchFamily="18" charset="0"/>
              </a:rPr>
              <a:t>. Compar</a:t>
            </a:r>
            <a:r>
              <a:rPr lang="en-US" altLang="zh-CN" dirty="0">
                <a:latin typeface="Times New Roman" panose="02020603050405020304" pitchFamily="18" charset="0"/>
                <a:cs typeface="Times New Roman" panose="02020603050405020304" pitchFamily="18" charset="0"/>
              </a:rPr>
              <a:t>ation of KFC and McDonalds’s</a:t>
            </a:r>
            <a:r>
              <a:rPr lang="en-US" dirty="0">
                <a:latin typeface="Times New Roman" panose="02020603050405020304" pitchFamily="18" charset="0"/>
                <a:cs typeface="Times New Roman" panose="02020603050405020304" pitchFamily="18" charset="0"/>
              </a:rPr>
              <a:t> at Georgia</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DFD9C8B-3C52-47F4-B184-56A89AFDFEA8}"/>
              </a:ext>
            </a:extLst>
          </p:cNvPr>
          <p:cNvPicPr>
            <a:picLocks noChangeAspect="1"/>
          </p:cNvPicPr>
          <p:nvPr/>
        </p:nvPicPr>
        <p:blipFill>
          <a:blip r:embed="rId2"/>
          <a:stretch>
            <a:fillRect/>
          </a:stretch>
        </p:blipFill>
        <p:spPr>
          <a:xfrm>
            <a:off x="2158995" y="1707091"/>
            <a:ext cx="8269550" cy="4946510"/>
          </a:xfrm>
          <a:prstGeom prst="rect">
            <a:avLst/>
          </a:prstGeom>
        </p:spPr>
      </p:pic>
    </p:spTree>
    <p:extLst>
      <p:ext uri="{BB962C8B-B14F-4D97-AF65-F5344CB8AC3E}">
        <p14:creationId xmlns:p14="http://schemas.microsoft.com/office/powerpoint/2010/main" val="705477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105270" y="401714"/>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2158995" y="1144664"/>
            <a:ext cx="8269550"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10</a:t>
            </a:r>
            <a:r>
              <a:rPr lang="en-US" dirty="0">
                <a:latin typeface="Times New Roman" panose="02020603050405020304" pitchFamily="18" charset="0"/>
                <a:cs typeface="Times New Roman" panose="02020603050405020304" pitchFamily="18" charset="0"/>
              </a:rPr>
              <a:t>. Compare locations at </a:t>
            </a:r>
            <a:r>
              <a:rPr lang="en-US" altLang="zh-CN" dirty="0">
                <a:latin typeface="Times New Roman" panose="02020603050405020304" pitchFamily="18" charset="0"/>
                <a:cs typeface="Times New Roman" panose="02020603050405020304" pitchFamily="18" charset="0"/>
              </a:rPr>
              <a:t>Florida</a:t>
            </a:r>
            <a:r>
              <a:rPr lang="en-US" dirty="0">
                <a:latin typeface="Times New Roman" panose="02020603050405020304" pitchFamily="18" charset="0"/>
                <a:cs typeface="Times New Roman" panose="02020603050405020304" pitchFamily="18" charset="0"/>
              </a:rPr>
              <a:t> of </a:t>
            </a:r>
            <a:r>
              <a:rPr lang="en-US" altLang="zh-CN" dirty="0">
                <a:latin typeface="Times New Roman" panose="02020603050405020304" pitchFamily="18" charset="0"/>
                <a:cs typeface="Times New Roman" panose="02020603050405020304" pitchFamily="18" charset="0"/>
              </a:rPr>
              <a:t>KFC and McDonalds’s.</a:t>
            </a:r>
            <a:endParaRPr 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2EC2724-57F9-4E3C-B41A-BC6936B50453}"/>
              </a:ext>
            </a:extLst>
          </p:cNvPr>
          <p:cNvPicPr>
            <a:picLocks noChangeAspect="1"/>
          </p:cNvPicPr>
          <p:nvPr/>
        </p:nvPicPr>
        <p:blipFill>
          <a:blip r:embed="rId2"/>
          <a:stretch>
            <a:fillRect/>
          </a:stretch>
        </p:blipFill>
        <p:spPr>
          <a:xfrm>
            <a:off x="1982117" y="1657569"/>
            <a:ext cx="8623305" cy="5126660"/>
          </a:xfrm>
          <a:prstGeom prst="rect">
            <a:avLst/>
          </a:prstGeom>
        </p:spPr>
      </p:pic>
    </p:spTree>
    <p:extLst>
      <p:ext uri="{BB962C8B-B14F-4D97-AF65-F5344CB8AC3E}">
        <p14:creationId xmlns:p14="http://schemas.microsoft.com/office/powerpoint/2010/main" val="3496338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105270" y="401714"/>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2158995" y="1144664"/>
            <a:ext cx="8269550"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11</a:t>
            </a:r>
            <a:r>
              <a:rPr lang="en-US" dirty="0">
                <a:latin typeface="Times New Roman" panose="02020603050405020304" pitchFamily="18" charset="0"/>
                <a:cs typeface="Times New Roman" panose="02020603050405020304" pitchFamily="18" charset="0"/>
              </a:rPr>
              <a:t>. Compare locations at Georgia of </a:t>
            </a:r>
            <a:r>
              <a:rPr lang="en-US" altLang="zh-CN" dirty="0">
                <a:latin typeface="Times New Roman" panose="02020603050405020304" pitchFamily="18" charset="0"/>
                <a:cs typeface="Times New Roman" panose="02020603050405020304" pitchFamily="18" charset="0"/>
              </a:rPr>
              <a:t>Wendy’s and KFC and McDonalds’s.</a:t>
            </a:r>
            <a:endParaRPr 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9575B0F-091B-467D-99E1-7F5728CDC5C5}"/>
              </a:ext>
            </a:extLst>
          </p:cNvPr>
          <p:cNvPicPr>
            <a:picLocks noChangeAspect="1"/>
          </p:cNvPicPr>
          <p:nvPr/>
        </p:nvPicPr>
        <p:blipFill>
          <a:blip r:embed="rId2"/>
          <a:stretch>
            <a:fillRect/>
          </a:stretch>
        </p:blipFill>
        <p:spPr>
          <a:xfrm>
            <a:off x="2507987" y="1654973"/>
            <a:ext cx="7969023" cy="4766821"/>
          </a:xfrm>
          <a:prstGeom prst="rect">
            <a:avLst/>
          </a:prstGeom>
        </p:spPr>
      </p:pic>
    </p:spTree>
    <p:extLst>
      <p:ext uri="{BB962C8B-B14F-4D97-AF65-F5344CB8AC3E}">
        <p14:creationId xmlns:p14="http://schemas.microsoft.com/office/powerpoint/2010/main" val="1601727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105270" y="401714"/>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2158995" y="1144664"/>
            <a:ext cx="8269550"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12</a:t>
            </a:r>
            <a:r>
              <a:rPr lang="en-US" dirty="0">
                <a:latin typeface="Times New Roman" panose="02020603050405020304" pitchFamily="18" charset="0"/>
                <a:cs typeface="Times New Roman" panose="02020603050405020304" pitchFamily="18" charset="0"/>
              </a:rPr>
              <a:t>. Compare locations at </a:t>
            </a:r>
            <a:r>
              <a:rPr lang="en-US" altLang="zh-CN" dirty="0">
                <a:latin typeface="Times New Roman" panose="02020603050405020304" pitchFamily="18" charset="0"/>
                <a:cs typeface="Times New Roman" panose="02020603050405020304" pitchFamily="18" charset="0"/>
              </a:rPr>
              <a:t>Florida</a:t>
            </a:r>
            <a:r>
              <a:rPr lang="en-US" dirty="0">
                <a:latin typeface="Times New Roman" panose="02020603050405020304" pitchFamily="18" charset="0"/>
                <a:cs typeface="Times New Roman" panose="02020603050405020304" pitchFamily="18" charset="0"/>
              </a:rPr>
              <a:t> of Wendy’s </a:t>
            </a:r>
            <a:r>
              <a:rPr lang="en-US" altLang="zh-CN" dirty="0">
                <a:latin typeface="Times New Roman" panose="02020603050405020304" pitchFamily="18" charset="0"/>
                <a:cs typeface="Times New Roman" panose="02020603050405020304" pitchFamily="18" charset="0"/>
              </a:rPr>
              <a:t>and McDonalds’s.</a:t>
            </a:r>
            <a:endParaRPr 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D26FC86-3E80-46BE-9831-D7A5C3BC6D49}"/>
              </a:ext>
            </a:extLst>
          </p:cNvPr>
          <p:cNvPicPr>
            <a:picLocks noChangeAspect="1"/>
          </p:cNvPicPr>
          <p:nvPr/>
        </p:nvPicPr>
        <p:blipFill>
          <a:blip r:embed="rId2"/>
          <a:stretch>
            <a:fillRect/>
          </a:stretch>
        </p:blipFill>
        <p:spPr>
          <a:xfrm>
            <a:off x="2425959" y="1690945"/>
            <a:ext cx="8090321" cy="4855839"/>
          </a:xfrm>
          <a:prstGeom prst="rect">
            <a:avLst/>
          </a:prstGeom>
        </p:spPr>
      </p:pic>
    </p:spTree>
    <p:extLst>
      <p:ext uri="{BB962C8B-B14F-4D97-AF65-F5344CB8AC3E}">
        <p14:creationId xmlns:p14="http://schemas.microsoft.com/office/powerpoint/2010/main" val="18917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105270" y="401714"/>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2158995" y="1144664"/>
            <a:ext cx="8269550"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13</a:t>
            </a:r>
            <a:r>
              <a:rPr lang="en-US" dirty="0">
                <a:latin typeface="Times New Roman" panose="02020603050405020304" pitchFamily="18" charset="0"/>
                <a:cs typeface="Times New Roman" panose="02020603050405020304" pitchFamily="18" charset="0"/>
              </a:rPr>
              <a:t>. Compare locations at Georgia of </a:t>
            </a:r>
            <a:r>
              <a:rPr lang="en-US" altLang="zh-CN" dirty="0">
                <a:latin typeface="Times New Roman" panose="02020603050405020304" pitchFamily="18" charset="0"/>
                <a:cs typeface="Times New Roman" panose="02020603050405020304" pitchFamily="18" charset="0"/>
              </a:rPr>
              <a:t>Burger King and Wendy’s.</a:t>
            </a:r>
            <a:endParaRPr 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7C0F23F-DE36-4CF4-86D4-1B0F0174992A}"/>
              </a:ext>
            </a:extLst>
          </p:cNvPr>
          <p:cNvPicPr>
            <a:picLocks noChangeAspect="1"/>
          </p:cNvPicPr>
          <p:nvPr/>
        </p:nvPicPr>
        <p:blipFill>
          <a:blip r:embed="rId2"/>
          <a:stretch>
            <a:fillRect/>
          </a:stretch>
        </p:blipFill>
        <p:spPr>
          <a:xfrm>
            <a:off x="2330203" y="1641693"/>
            <a:ext cx="7927133" cy="4736945"/>
          </a:xfrm>
          <a:prstGeom prst="rect">
            <a:avLst/>
          </a:prstGeom>
        </p:spPr>
      </p:pic>
    </p:spTree>
    <p:extLst>
      <p:ext uri="{BB962C8B-B14F-4D97-AF65-F5344CB8AC3E}">
        <p14:creationId xmlns:p14="http://schemas.microsoft.com/office/powerpoint/2010/main" val="3588344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105270" y="401714"/>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2158995" y="1144664"/>
            <a:ext cx="8269550"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14</a:t>
            </a:r>
            <a:r>
              <a:rPr lang="en-US" dirty="0">
                <a:latin typeface="Times New Roman" panose="02020603050405020304" pitchFamily="18" charset="0"/>
                <a:cs typeface="Times New Roman" panose="02020603050405020304" pitchFamily="18" charset="0"/>
              </a:rPr>
              <a:t>. Compare locations at </a:t>
            </a:r>
            <a:r>
              <a:rPr lang="en-US" altLang="zh-CN" dirty="0">
                <a:latin typeface="Times New Roman" panose="02020603050405020304" pitchFamily="18" charset="0"/>
                <a:cs typeface="Times New Roman" panose="02020603050405020304" pitchFamily="18" charset="0"/>
              </a:rPr>
              <a:t>Florida</a:t>
            </a:r>
            <a:r>
              <a:rPr lang="en-US" dirty="0">
                <a:latin typeface="Times New Roman" panose="02020603050405020304" pitchFamily="18" charset="0"/>
                <a:cs typeface="Times New Roman" panose="02020603050405020304" pitchFamily="18" charset="0"/>
              </a:rPr>
              <a:t> of Wendy’s </a:t>
            </a:r>
            <a:r>
              <a:rPr lang="en-US" altLang="zh-CN" dirty="0">
                <a:latin typeface="Times New Roman" panose="02020603050405020304" pitchFamily="18" charset="0"/>
                <a:cs typeface="Times New Roman" panose="02020603050405020304" pitchFamily="18" charset="0"/>
              </a:rPr>
              <a:t>and Burger King.</a:t>
            </a:r>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180BE49-7FA9-4C1C-9D80-61FF29CCBEF1}"/>
              </a:ext>
            </a:extLst>
          </p:cNvPr>
          <p:cNvPicPr>
            <a:picLocks noChangeAspect="1"/>
          </p:cNvPicPr>
          <p:nvPr/>
        </p:nvPicPr>
        <p:blipFill>
          <a:blip r:embed="rId2"/>
          <a:stretch>
            <a:fillRect/>
          </a:stretch>
        </p:blipFill>
        <p:spPr>
          <a:xfrm>
            <a:off x="2386473" y="1725712"/>
            <a:ext cx="8148934" cy="4861203"/>
          </a:xfrm>
          <a:prstGeom prst="rect">
            <a:avLst/>
          </a:prstGeom>
        </p:spPr>
      </p:pic>
    </p:spTree>
    <p:extLst>
      <p:ext uri="{BB962C8B-B14F-4D97-AF65-F5344CB8AC3E}">
        <p14:creationId xmlns:p14="http://schemas.microsoft.com/office/powerpoint/2010/main" val="382577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4" name="Rectangle 49">
            <a:extLst>
              <a:ext uri="{FF2B5EF4-FFF2-40B4-BE49-F238E27FC236}">
                <a16:creationId xmlns:a16="http://schemas.microsoft.com/office/drawing/2014/main" id="{825E602A-53EB-4CB1-9633-3EC058740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图片 22" descr="图片包含 天空, 户外, 标牌&#10;&#10;描述已自动生成">
            <a:extLst>
              <a:ext uri="{FF2B5EF4-FFF2-40B4-BE49-F238E27FC236}">
                <a16:creationId xmlns:a16="http://schemas.microsoft.com/office/drawing/2014/main" id="{FA425E06-6D4F-4877-83B3-D6A37E7F3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65" y="232920"/>
            <a:ext cx="3692969" cy="2705100"/>
          </a:xfrm>
          <a:prstGeom prst="rect">
            <a:avLst/>
          </a:prstGeom>
          <a:ln>
            <a:noFill/>
          </a:ln>
          <a:effectLst/>
        </p:spPr>
      </p:pic>
      <p:pic>
        <p:nvPicPr>
          <p:cNvPr id="35" name="内容占位符 5">
            <a:extLst>
              <a:ext uri="{FF2B5EF4-FFF2-40B4-BE49-F238E27FC236}">
                <a16:creationId xmlns:a16="http://schemas.microsoft.com/office/drawing/2014/main" id="{FF67FBA0-93CB-4492-9315-5190FA623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106" y="3348567"/>
            <a:ext cx="4551396" cy="1911585"/>
          </a:xfrm>
          <a:prstGeom prst="rect">
            <a:avLst/>
          </a:prstGeom>
          <a:ln>
            <a:noFill/>
          </a:ln>
          <a:effectLst/>
        </p:spPr>
      </p:pic>
      <p:sp>
        <p:nvSpPr>
          <p:cNvPr id="55" name="Rectangle 51">
            <a:extLst>
              <a:ext uri="{FF2B5EF4-FFF2-40B4-BE49-F238E27FC236}">
                <a16:creationId xmlns:a16="http://schemas.microsoft.com/office/drawing/2014/main" id="{E832F3F2-2294-4A8D-ABDC-234B853C7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文本框 3">
            <a:extLst>
              <a:ext uri="{FF2B5EF4-FFF2-40B4-BE49-F238E27FC236}">
                <a16:creationId xmlns:a16="http://schemas.microsoft.com/office/drawing/2014/main" id="{36164531-5D9C-491E-9365-D0556C9B69F9}"/>
              </a:ext>
            </a:extLst>
          </p:cNvPr>
          <p:cNvSpPr txBox="1"/>
          <p:nvPr/>
        </p:nvSpPr>
        <p:spPr>
          <a:xfrm>
            <a:off x="4770664" y="1768929"/>
            <a:ext cx="6974292" cy="3581400"/>
          </a:xfrm>
          <a:prstGeom prst="rect">
            <a:avLst/>
          </a:prstGeom>
        </p:spPr>
        <p:txBody>
          <a:bodyPr vert="horz" lIns="91440" tIns="45720" rIns="91440" bIns="45720" rtlCol="0">
            <a:normAutofit/>
          </a:bodyPr>
          <a:lstStyle/>
          <a:p>
            <a:pPr marL="457200" indent="-384048" defTabSz="914400">
              <a:lnSpc>
                <a:spcPct val="94000"/>
              </a:lnSpc>
              <a:spcBef>
                <a:spcPct val="0"/>
              </a:spcBef>
              <a:spcAft>
                <a:spcPts val="200"/>
              </a:spcAft>
              <a:buFont typeface="Franklin Gothic Book" panose="020B0503020102020204" pitchFamily="34" charset="0"/>
              <a:buChar char="•"/>
            </a:pPr>
            <a:r>
              <a:rPr lang="en-US" sz="2400" dirty="0">
                <a:solidFill>
                  <a:schemeClr val="tx2"/>
                </a:solidFill>
              </a:rPr>
              <a:t>McDonald’s VS Burger King, what is your choice?</a:t>
            </a:r>
          </a:p>
        </p:txBody>
      </p:sp>
      <p:pic>
        <p:nvPicPr>
          <p:cNvPr id="28" name="图片 27" descr="图片包含 标牌, 天空&#10;&#10;描述已自动生成">
            <a:extLst>
              <a:ext uri="{FF2B5EF4-FFF2-40B4-BE49-F238E27FC236}">
                <a16:creationId xmlns:a16="http://schemas.microsoft.com/office/drawing/2014/main" id="{8EE27D6E-EB52-414C-9783-A609D5ECD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64" y="3170940"/>
            <a:ext cx="3369091" cy="3369091"/>
          </a:xfrm>
          <a:prstGeom prst="rect">
            <a:avLst/>
          </a:prstGeom>
        </p:spPr>
      </p:pic>
    </p:spTree>
    <p:extLst>
      <p:ext uri="{BB962C8B-B14F-4D97-AF65-F5344CB8AC3E}">
        <p14:creationId xmlns:p14="http://schemas.microsoft.com/office/powerpoint/2010/main" val="2639534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C07BA-7C4B-4CF1-B484-D28654402687}"/>
              </a:ext>
            </a:extLst>
          </p:cNvPr>
          <p:cNvSpPr>
            <a:spLocks noGrp="1"/>
          </p:cNvSpPr>
          <p:nvPr>
            <p:ph type="title"/>
          </p:nvPr>
        </p:nvSpPr>
        <p:spPr/>
        <p:txBody>
          <a:bodyPr/>
          <a:lstStyle/>
          <a:p>
            <a:r>
              <a:rPr lang="en-US" dirty="0"/>
              <a:t>Conclusion</a:t>
            </a:r>
          </a:p>
        </p:txBody>
      </p:sp>
      <p:sp>
        <p:nvSpPr>
          <p:cNvPr id="3" name="内容占位符 2">
            <a:extLst>
              <a:ext uri="{FF2B5EF4-FFF2-40B4-BE49-F238E27FC236}">
                <a16:creationId xmlns:a16="http://schemas.microsoft.com/office/drawing/2014/main" id="{5FDF664D-6629-4B14-9DB2-7B25B5B98A1E}"/>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McDonald’s </a:t>
            </a:r>
            <a:r>
              <a:rPr lang="en-US" altLang="zh-CN" dirty="0">
                <a:latin typeface="Times New Roman" panose="02020603050405020304" pitchFamily="18" charset="0"/>
                <a:cs typeface="Times New Roman" panose="02020603050405020304" pitchFamily="18" charset="0"/>
              </a:rPr>
              <a:t>has</a:t>
            </a:r>
            <a:r>
              <a:rPr lang="en-US" dirty="0">
                <a:latin typeface="Times New Roman" panose="02020603050405020304" pitchFamily="18" charset="0"/>
                <a:cs typeface="Times New Roman" panose="02020603050405020304" pitchFamily="18" charset="0"/>
              </a:rPr>
              <a:t> the most amount of stores in the U.S.</a:t>
            </a:r>
          </a:p>
          <a:p>
            <a:r>
              <a:rPr lang="en-US" dirty="0">
                <a:latin typeface="Times New Roman" panose="02020603050405020304" pitchFamily="18" charset="0"/>
                <a:cs typeface="Times New Roman" panose="02020603050405020304" pitchFamily="18" charset="0"/>
              </a:rPr>
              <a:t>From our visualizations, we found that those fast food stores are always built together, which verified the </a:t>
            </a:r>
            <a:r>
              <a:rPr lang="en-US" dirty="0" err="1">
                <a:latin typeface="Times New Roman" panose="02020603050405020304" pitchFamily="18" charset="0"/>
                <a:cs typeface="Times New Roman" panose="02020603050405020304" pitchFamily="18" charset="0"/>
              </a:rPr>
              <a:t>Hotelling’s</a:t>
            </a:r>
            <a:r>
              <a:rPr lang="en-US" dirty="0">
                <a:latin typeface="Times New Roman" panose="02020603050405020304" pitchFamily="18" charset="0"/>
                <a:cs typeface="Times New Roman" panose="02020603050405020304" pitchFamily="18" charset="0"/>
              </a:rPr>
              <a:t> Law was used in </a:t>
            </a:r>
            <a:r>
              <a:rPr lang="en-US" altLang="zh-CN" dirty="0">
                <a:latin typeface="Times New Roman" panose="02020603050405020304" pitchFamily="18" charset="0"/>
                <a:cs typeface="Times New Roman" panose="02020603050405020304" pitchFamily="18" charset="0"/>
              </a:rPr>
              <a:t>selecting locations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Same rule can be found not only fast food stores, it can also be found at:</a:t>
            </a:r>
          </a:p>
          <a:p>
            <a:pPr marL="987552" lvl="1" indent="-457200">
              <a:buFont typeface="+mj-lt"/>
              <a:buAutoNum type="arabicPeriod"/>
            </a:pPr>
            <a:r>
              <a:rPr lang="en-US" i="0" dirty="0">
                <a:latin typeface="Times New Roman" panose="02020603050405020304" pitchFamily="18" charset="0"/>
                <a:cs typeface="Times New Roman" panose="02020603050405020304" pitchFamily="18" charset="0"/>
              </a:rPr>
              <a:t>Whole Foods and Trader Joes</a:t>
            </a:r>
          </a:p>
          <a:p>
            <a:pPr marL="987552" lvl="1" indent="-457200">
              <a:buFont typeface="+mj-lt"/>
              <a:buAutoNum type="arabicPeriod"/>
            </a:pPr>
            <a:r>
              <a:rPr lang="en-US" i="0" dirty="0">
                <a:latin typeface="Times New Roman" panose="02020603050405020304" pitchFamily="18" charset="0"/>
                <a:cs typeface="Times New Roman" panose="02020603050405020304" pitchFamily="18" charset="0"/>
              </a:rPr>
              <a:t>Gas stations (think of how many gas stations share the same intersection)</a:t>
            </a:r>
          </a:p>
          <a:p>
            <a:pPr marL="987552" lvl="1" indent="-457200">
              <a:buFont typeface="+mj-lt"/>
              <a:buAutoNum type="arabicPeriod"/>
            </a:pPr>
            <a:r>
              <a:rPr lang="en-US" i="0" dirty="0">
                <a:latin typeface="Times New Roman" panose="02020603050405020304" pitchFamily="18" charset="0"/>
                <a:cs typeface="Times New Roman" panose="02020603050405020304" pitchFamily="18" charset="0"/>
              </a:rPr>
              <a:t>Target, Walmart, JCPenney, and Kohl’s</a:t>
            </a:r>
          </a:p>
        </p:txBody>
      </p:sp>
    </p:spTree>
    <p:extLst>
      <p:ext uri="{BB962C8B-B14F-4D97-AF65-F5344CB8AC3E}">
        <p14:creationId xmlns:p14="http://schemas.microsoft.com/office/powerpoint/2010/main" val="3783902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3" name="Freeform: Shape 10">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3" name="Freeform: Shape 12">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2" name="标题 1">
            <a:extLst>
              <a:ext uri="{FF2B5EF4-FFF2-40B4-BE49-F238E27FC236}">
                <a16:creationId xmlns:a16="http://schemas.microsoft.com/office/drawing/2014/main" id="{773B5D47-B9FE-45AE-9F28-8F11F57C4E94}"/>
              </a:ext>
            </a:extLst>
          </p:cNvPr>
          <p:cNvSpPr>
            <a:spLocks noGrp="1"/>
          </p:cNvSpPr>
          <p:nvPr>
            <p:ph type="ctrTitle"/>
          </p:nvPr>
        </p:nvSpPr>
        <p:spPr>
          <a:xfrm>
            <a:off x="1084006" y="1086143"/>
            <a:ext cx="9969910" cy="3540448"/>
          </a:xfrm>
        </p:spPr>
        <p:txBody>
          <a:bodyPr anchor="b">
            <a:normAutofit/>
          </a:bodyPr>
          <a:lstStyle/>
          <a:p>
            <a:r>
              <a:rPr lang="en-US" dirty="0"/>
              <a:t>Thank you!</a:t>
            </a:r>
          </a:p>
        </p:txBody>
      </p:sp>
      <p:sp>
        <p:nvSpPr>
          <p:cNvPr id="4" name="副标题 3">
            <a:extLst>
              <a:ext uri="{FF2B5EF4-FFF2-40B4-BE49-F238E27FC236}">
                <a16:creationId xmlns:a16="http://schemas.microsoft.com/office/drawing/2014/main" id="{A34102D1-9729-4A30-987E-DC25365F984B}"/>
              </a:ext>
            </a:extLst>
          </p:cNvPr>
          <p:cNvSpPr>
            <a:spLocks noGrp="1"/>
          </p:cNvSpPr>
          <p:nvPr>
            <p:ph type="subTitle" idx="1"/>
          </p:nvPr>
        </p:nvSpPr>
        <p:spPr>
          <a:xfrm>
            <a:off x="752858" y="5515897"/>
            <a:ext cx="10674117" cy="715221"/>
          </a:xfrm>
        </p:spPr>
        <p:txBody>
          <a:bodyPr>
            <a:normAutofit/>
          </a:bodyPr>
          <a:lstStyle/>
          <a:p>
            <a:r>
              <a:rPr lang="en-US" dirty="0"/>
              <a:t>Li Sun, </a:t>
            </a:r>
            <a:r>
              <a:rPr lang="en-US" dirty="0" err="1"/>
              <a:t>Ruixie</a:t>
            </a:r>
            <a:r>
              <a:rPr lang="en-US" dirty="0"/>
              <a:t> Fang, Jiawei Sun</a:t>
            </a:r>
          </a:p>
        </p:txBody>
      </p:sp>
      <p:sp>
        <p:nvSpPr>
          <p:cNvPr id="24" name="Rectangle 14">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299084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6A43F37-1799-4707-8A2F-D477D40FBA3C}"/>
              </a:ext>
            </a:extLst>
          </p:cNvPr>
          <p:cNvSpPr>
            <a:spLocks noGrp="1"/>
          </p:cNvSpPr>
          <p:nvPr>
            <p:ph type="title"/>
          </p:nvPr>
        </p:nvSpPr>
        <p:spPr>
          <a:xfrm>
            <a:off x="784743" y="685800"/>
            <a:ext cx="5793475" cy="1485900"/>
          </a:xfrm>
        </p:spPr>
        <p:txBody>
          <a:bodyPr>
            <a:normAutofit/>
          </a:bodyPr>
          <a:lstStyle/>
          <a:p>
            <a:r>
              <a:rPr lang="en-US" altLang="zh-CN" dirty="0" err="1"/>
              <a:t>Hotelling’s</a:t>
            </a:r>
            <a:r>
              <a:rPr lang="en-US" altLang="zh-CN" dirty="0"/>
              <a:t> Law</a:t>
            </a:r>
            <a:endParaRPr lang="en-US" dirty="0"/>
          </a:p>
        </p:txBody>
      </p:sp>
      <p:sp>
        <p:nvSpPr>
          <p:cNvPr id="3" name="内容占位符 2">
            <a:extLst>
              <a:ext uri="{FF2B5EF4-FFF2-40B4-BE49-F238E27FC236}">
                <a16:creationId xmlns:a16="http://schemas.microsoft.com/office/drawing/2014/main" id="{F8A423E1-0713-4A0E-A612-30B7F291DB4F}"/>
              </a:ext>
            </a:extLst>
          </p:cNvPr>
          <p:cNvSpPr>
            <a:spLocks noGrp="1"/>
          </p:cNvSpPr>
          <p:nvPr>
            <p:ph idx="1"/>
          </p:nvPr>
        </p:nvSpPr>
        <p:spPr>
          <a:xfrm>
            <a:off x="784743" y="2286000"/>
            <a:ext cx="5793475" cy="3581400"/>
          </a:xfrm>
        </p:spPr>
        <p:txBody>
          <a:bodyPr>
            <a:normAutofit/>
          </a:bodyPr>
          <a:lstStyle/>
          <a:p>
            <a:r>
              <a:rPr lang="en-US" dirty="0">
                <a:latin typeface="Times New Roman" panose="02020603050405020304" pitchFamily="18" charset="0"/>
                <a:cs typeface="Times New Roman" panose="02020603050405020304" pitchFamily="18" charset="0"/>
              </a:rPr>
              <a:t>It is an observation in economics that in many markets it is rational for producers to make their products as similar as possible.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McDonald’s and Burger King. After considering multiple game theories, they find the best strategy for selecting location for both is to build together.</a:t>
            </a:r>
          </a:p>
          <a:p>
            <a:endParaRPr lang="en-US"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图片 8">
            <a:extLst>
              <a:ext uri="{FF2B5EF4-FFF2-40B4-BE49-F238E27FC236}">
                <a16:creationId xmlns:a16="http://schemas.microsoft.com/office/drawing/2014/main" id="{8F8D84EB-191A-4BA6-BDEB-5DC078292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620" y="1088649"/>
            <a:ext cx="3885351" cy="1029618"/>
          </a:xfrm>
          <a:prstGeom prst="rect">
            <a:avLst/>
          </a:prstGeom>
          <a:ln>
            <a:noFill/>
          </a:ln>
          <a:effectLst/>
        </p:spPr>
      </p:pic>
      <p:pic>
        <p:nvPicPr>
          <p:cNvPr id="7" name="图片 6">
            <a:extLst>
              <a:ext uri="{FF2B5EF4-FFF2-40B4-BE49-F238E27FC236}">
                <a16:creationId xmlns:a16="http://schemas.microsoft.com/office/drawing/2014/main" id="{8964D51A-A426-4EBD-880D-A7ACDECEF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4399" y="4701697"/>
            <a:ext cx="3865572" cy="1024376"/>
          </a:xfrm>
          <a:prstGeom prst="rect">
            <a:avLst/>
          </a:prstGeom>
          <a:ln>
            <a:noFill/>
          </a:ln>
          <a:effectLst/>
        </p:spPr>
      </p:pic>
      <p:pic>
        <p:nvPicPr>
          <p:cNvPr id="5" name="图片 4">
            <a:extLst>
              <a:ext uri="{FF2B5EF4-FFF2-40B4-BE49-F238E27FC236}">
                <a16:creationId xmlns:a16="http://schemas.microsoft.com/office/drawing/2014/main" id="{3FA45C5C-461C-460D-BACF-BAE343EFD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4620" y="2816348"/>
            <a:ext cx="3885351" cy="1029617"/>
          </a:xfrm>
          <a:prstGeom prst="rect">
            <a:avLst/>
          </a:prstGeom>
        </p:spPr>
      </p:pic>
      <p:sp>
        <p:nvSpPr>
          <p:cNvPr id="10" name="文本框 9">
            <a:extLst>
              <a:ext uri="{FF2B5EF4-FFF2-40B4-BE49-F238E27FC236}">
                <a16:creationId xmlns:a16="http://schemas.microsoft.com/office/drawing/2014/main" id="{83162E35-7F4B-4617-8E3A-4A41E6FA75D0}"/>
              </a:ext>
            </a:extLst>
          </p:cNvPr>
          <p:cNvSpPr txBox="1"/>
          <p:nvPr/>
        </p:nvSpPr>
        <p:spPr>
          <a:xfrm>
            <a:off x="7803472" y="2212349"/>
            <a:ext cx="4634144" cy="276999"/>
          </a:xfrm>
          <a:prstGeom prst="rect">
            <a:avLst/>
          </a:prstGeom>
          <a:noFill/>
        </p:spPr>
        <p:txBody>
          <a:bodyPr wrap="square" rtlCol="0">
            <a:spAutoFit/>
          </a:bodyPr>
          <a:lstStyle/>
          <a:p>
            <a:r>
              <a:rPr lang="en-US" sz="1200" dirty="0"/>
              <a:t>Initially, both vendors have 1 unit market share of the beach.</a:t>
            </a:r>
          </a:p>
        </p:txBody>
      </p:sp>
      <p:sp>
        <p:nvSpPr>
          <p:cNvPr id="13" name="文本框 12">
            <a:extLst>
              <a:ext uri="{FF2B5EF4-FFF2-40B4-BE49-F238E27FC236}">
                <a16:creationId xmlns:a16="http://schemas.microsoft.com/office/drawing/2014/main" id="{0B6F8B42-9BE7-43CF-B9F9-EBB9942B7406}"/>
              </a:ext>
            </a:extLst>
          </p:cNvPr>
          <p:cNvSpPr txBox="1"/>
          <p:nvPr/>
        </p:nvSpPr>
        <p:spPr>
          <a:xfrm>
            <a:off x="7803472" y="4076700"/>
            <a:ext cx="4918229" cy="276999"/>
          </a:xfrm>
          <a:prstGeom prst="rect">
            <a:avLst/>
          </a:prstGeom>
          <a:noFill/>
        </p:spPr>
        <p:txBody>
          <a:bodyPr wrap="square" rtlCol="0">
            <a:spAutoFit/>
          </a:bodyPr>
          <a:lstStyle/>
          <a:p>
            <a:r>
              <a:rPr lang="en-US" sz="1200" dirty="0"/>
              <a:t>The red one moving to 0, it captures an additional 0.5 </a:t>
            </a:r>
            <a:r>
              <a:rPr lang="en-US" altLang="zh-CN" sz="1200" dirty="0"/>
              <a:t>of </a:t>
            </a:r>
            <a:r>
              <a:rPr lang="en-US" sz="1200" dirty="0"/>
              <a:t>the beach.</a:t>
            </a:r>
          </a:p>
        </p:txBody>
      </p:sp>
      <p:sp>
        <p:nvSpPr>
          <p:cNvPr id="15" name="文本框 14">
            <a:extLst>
              <a:ext uri="{FF2B5EF4-FFF2-40B4-BE49-F238E27FC236}">
                <a16:creationId xmlns:a16="http://schemas.microsoft.com/office/drawing/2014/main" id="{8658050F-7D44-4870-A40B-164EA97FB593}"/>
              </a:ext>
            </a:extLst>
          </p:cNvPr>
          <p:cNvSpPr txBox="1"/>
          <p:nvPr/>
        </p:nvSpPr>
        <p:spPr>
          <a:xfrm>
            <a:off x="8087557" y="5941051"/>
            <a:ext cx="4634144" cy="276999"/>
          </a:xfrm>
          <a:prstGeom prst="rect">
            <a:avLst/>
          </a:prstGeom>
          <a:noFill/>
        </p:spPr>
        <p:txBody>
          <a:bodyPr wrap="square" rtlCol="0">
            <a:spAutoFit/>
          </a:bodyPr>
          <a:lstStyle/>
          <a:p>
            <a:r>
              <a:rPr lang="en-US" sz="1200" dirty="0"/>
              <a:t>Optimal solution for both competitors </a:t>
            </a:r>
            <a:r>
              <a:rPr lang="en-US" altLang="zh-CN" sz="1200" dirty="0"/>
              <a:t>is </a:t>
            </a:r>
            <a:r>
              <a:rPr lang="en-US" sz="1200" dirty="0"/>
              <a:t>to co-locate</a:t>
            </a:r>
          </a:p>
        </p:txBody>
      </p:sp>
    </p:spTree>
    <p:extLst>
      <p:ext uri="{BB962C8B-B14F-4D97-AF65-F5344CB8AC3E}">
        <p14:creationId xmlns:p14="http://schemas.microsoft.com/office/powerpoint/2010/main" val="2729387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7B421-F14C-4182-85CC-2805618D2036}"/>
              </a:ext>
            </a:extLst>
          </p:cNvPr>
          <p:cNvSpPr>
            <a:spLocks noGrp="1"/>
          </p:cNvSpPr>
          <p:nvPr>
            <p:ph type="title"/>
          </p:nvPr>
        </p:nvSpPr>
        <p:spPr/>
        <p:txBody>
          <a:bodyPr/>
          <a:lstStyle/>
          <a:p>
            <a:r>
              <a:rPr lang="en-US" dirty="0"/>
              <a:t>Goal</a:t>
            </a:r>
          </a:p>
        </p:txBody>
      </p:sp>
      <p:sp>
        <p:nvSpPr>
          <p:cNvPr id="3" name="内容占位符 2">
            <a:extLst>
              <a:ext uri="{FF2B5EF4-FFF2-40B4-BE49-F238E27FC236}">
                <a16:creationId xmlns:a16="http://schemas.microsoft.com/office/drawing/2014/main" id="{85A0CEF0-4C07-41DE-B0CE-C1A023CA669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Show overall distributions of fast food stores in the U.S. and in each state.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Verify that </a:t>
            </a:r>
            <a:r>
              <a:rPr lang="en-US" dirty="0" err="1">
                <a:latin typeface="Times New Roman" panose="02020603050405020304" pitchFamily="18" charset="0"/>
                <a:cs typeface="Times New Roman" panose="02020603050405020304" pitchFamily="18" charset="0"/>
              </a:rPr>
              <a:t>Hotelling’s</a:t>
            </a:r>
            <a:r>
              <a:rPr lang="en-US" dirty="0">
                <a:latin typeface="Times New Roman" panose="02020603050405020304" pitchFamily="18" charset="0"/>
                <a:cs typeface="Times New Roman" panose="02020603050405020304" pitchFamily="18" charset="0"/>
              </a:rPr>
              <a:t> Law was used in location selection of fast food stores.</a:t>
            </a:r>
          </a:p>
          <a:p>
            <a:endParaRPr lang="en-US" dirty="0">
              <a:latin typeface="Times New Roman" panose="02020603050405020304" pitchFamily="18" charset="0"/>
              <a:cs typeface="Times New Roman" panose="02020603050405020304" pitchFamily="18" charset="0"/>
            </a:endParaRPr>
          </a:p>
          <a:p>
            <a:pPr marL="0" indent="0">
              <a:buNone/>
            </a:pPr>
            <a:endParaRPr lang="en-US" dirty="0"/>
          </a:p>
          <a:p>
            <a:r>
              <a:rPr lang="en-US" dirty="0">
                <a:latin typeface="Times New Roman" panose="02020603050405020304" pitchFamily="18" charset="0"/>
                <a:cs typeface="Times New Roman" panose="02020603050405020304" pitchFamily="18" charset="0"/>
              </a:rPr>
              <a:t>Learning and using Folium and </a:t>
            </a:r>
            <a:r>
              <a:rPr lang="en-US" dirty="0" err="1">
                <a:latin typeface="Times New Roman" panose="02020603050405020304" pitchFamily="18" charset="0"/>
                <a:cs typeface="Times New Roman" panose="02020603050405020304" pitchFamily="18" charset="0"/>
              </a:rPr>
              <a:t>Plotly</a:t>
            </a:r>
            <a:r>
              <a:rPr lang="en-US" dirty="0">
                <a:latin typeface="Times New Roman" panose="02020603050405020304" pitchFamily="18" charset="0"/>
                <a:cs typeface="Times New Roman" panose="02020603050405020304" pitchFamily="18" charset="0"/>
              </a:rPr>
              <a:t> as the tools to create data visualizations.</a:t>
            </a:r>
          </a:p>
          <a:p>
            <a:endParaRPr lang="en-US" dirty="0"/>
          </a:p>
        </p:txBody>
      </p:sp>
    </p:spTree>
    <p:extLst>
      <p:ext uri="{BB962C8B-B14F-4D97-AF65-F5344CB8AC3E}">
        <p14:creationId xmlns:p14="http://schemas.microsoft.com/office/powerpoint/2010/main" val="4200389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7B421-F14C-4182-85CC-2805618D2036}"/>
              </a:ext>
            </a:extLst>
          </p:cNvPr>
          <p:cNvSpPr>
            <a:spLocks noGrp="1"/>
          </p:cNvSpPr>
          <p:nvPr>
            <p:ph type="title"/>
          </p:nvPr>
        </p:nvSpPr>
        <p:spPr/>
        <p:txBody>
          <a:bodyPr/>
          <a:lstStyle/>
          <a:p>
            <a:r>
              <a:rPr lang="en-US" dirty="0"/>
              <a:t>Our Project</a:t>
            </a:r>
          </a:p>
        </p:txBody>
      </p:sp>
      <p:sp>
        <p:nvSpPr>
          <p:cNvPr id="3" name="内容占位符 2">
            <a:extLst>
              <a:ext uri="{FF2B5EF4-FFF2-40B4-BE49-F238E27FC236}">
                <a16:creationId xmlns:a16="http://schemas.microsoft.com/office/drawing/2014/main" id="{85A0CEF0-4C07-41DE-B0CE-C1A023CA669F}"/>
              </a:ext>
            </a:extLst>
          </p:cNvPr>
          <p:cNvSpPr>
            <a:spLocks noGrp="1"/>
          </p:cNvSpPr>
          <p:nvPr>
            <p:ph idx="1"/>
          </p:nvPr>
        </p:nvSpPr>
        <p:spPr>
          <a:xfrm>
            <a:off x="1371600" y="2000250"/>
            <a:ext cx="9601200" cy="3581400"/>
          </a:xfrm>
        </p:spPr>
        <p:txBody>
          <a:bodyPr/>
          <a:lstStyle/>
          <a:p>
            <a:endParaRPr lang="en-US" dirty="0"/>
          </a:p>
          <a:p>
            <a:r>
              <a:rPr lang="en-US" dirty="0">
                <a:latin typeface="Times New Roman" panose="02020603050405020304" pitchFamily="18" charset="0"/>
                <a:cs typeface="Times New Roman" panose="02020603050405020304" pitchFamily="18" charset="0"/>
              </a:rPr>
              <a:t>Data</a:t>
            </a:r>
          </a:p>
          <a:p>
            <a:endParaRPr lang="en-US" dirty="0"/>
          </a:p>
          <a:p>
            <a:endParaRPr lang="en-US" dirty="0"/>
          </a:p>
          <a:p>
            <a:endParaRPr lang="en-US" dirty="0"/>
          </a:p>
          <a:p>
            <a:endParaRPr lang="en-US" dirty="0"/>
          </a:p>
          <a:p>
            <a:r>
              <a:rPr lang="en-US" altLang="zh-CN" dirty="0">
                <a:latin typeface="Times New Roman" panose="02020603050405020304" pitchFamily="18" charset="0"/>
                <a:cs typeface="Times New Roman" panose="02020603050405020304" pitchFamily="18" charset="0"/>
              </a:rPr>
              <a:t>Using </a:t>
            </a:r>
            <a:r>
              <a:rPr lang="en-US" dirty="0">
                <a:latin typeface="Times New Roman" panose="02020603050405020304" pitchFamily="18" charset="0"/>
                <a:cs typeface="Times New Roman" panose="02020603050405020304" pitchFamily="18" charset="0"/>
              </a:rPr>
              <a:t>Folium </a:t>
            </a:r>
            <a:r>
              <a:rPr lang="en-US" altLang="zh-CN" dirty="0">
                <a:latin typeface="Times New Roman" panose="02020603050405020304" pitchFamily="18" charset="0"/>
                <a:cs typeface="Times New Roman" panose="02020603050405020304" pitchFamily="18" charset="0"/>
              </a:rPr>
              <a:t>and </a:t>
            </a:r>
            <a:r>
              <a:rPr lang="en-US" dirty="0" err="1">
                <a:latin typeface="Times New Roman" panose="02020603050405020304" pitchFamily="18" charset="0"/>
                <a:cs typeface="Times New Roman" panose="02020603050405020304" pitchFamily="18" charset="0"/>
              </a:rPr>
              <a:t>Plotly</a:t>
            </a:r>
            <a:r>
              <a:rPr lang="en-US" dirty="0">
                <a:latin typeface="Times New Roman" panose="02020603050405020304" pitchFamily="18" charset="0"/>
                <a:cs typeface="Times New Roman" panose="02020603050405020304" pitchFamily="18" charset="0"/>
              </a:rPr>
              <a:t>, we created visualization of locations of fast food stores.</a:t>
            </a:r>
          </a:p>
          <a:p>
            <a:endParaRPr lang="en-US" dirty="0"/>
          </a:p>
          <a:p>
            <a:endParaRPr lang="en-US" dirty="0"/>
          </a:p>
          <a:p>
            <a:endParaRPr lang="en-US" dirty="0"/>
          </a:p>
          <a:p>
            <a:endParaRPr lang="en-US" dirty="0"/>
          </a:p>
        </p:txBody>
      </p:sp>
      <p:pic>
        <p:nvPicPr>
          <p:cNvPr id="5" name="图片 4">
            <a:extLst>
              <a:ext uri="{FF2B5EF4-FFF2-40B4-BE49-F238E27FC236}">
                <a16:creationId xmlns:a16="http://schemas.microsoft.com/office/drawing/2014/main" id="{FFDAB03E-972C-4008-9600-7484FEBC0BA8}"/>
              </a:ext>
            </a:extLst>
          </p:cNvPr>
          <p:cNvPicPr>
            <a:picLocks noChangeAspect="1"/>
          </p:cNvPicPr>
          <p:nvPr/>
        </p:nvPicPr>
        <p:blipFill>
          <a:blip r:embed="rId3"/>
          <a:stretch>
            <a:fillRect/>
          </a:stretch>
        </p:blipFill>
        <p:spPr>
          <a:xfrm>
            <a:off x="1774841" y="3790950"/>
            <a:ext cx="6334125" cy="571500"/>
          </a:xfrm>
          <a:prstGeom prst="rect">
            <a:avLst/>
          </a:prstGeom>
        </p:spPr>
      </p:pic>
      <p:pic>
        <p:nvPicPr>
          <p:cNvPr id="6" name="图片 5">
            <a:extLst>
              <a:ext uri="{FF2B5EF4-FFF2-40B4-BE49-F238E27FC236}">
                <a16:creationId xmlns:a16="http://schemas.microsoft.com/office/drawing/2014/main" id="{C199F4B8-8251-4FBD-BF2D-526BFBEA7F55}"/>
              </a:ext>
            </a:extLst>
          </p:cNvPr>
          <p:cNvPicPr>
            <a:picLocks noChangeAspect="1"/>
          </p:cNvPicPr>
          <p:nvPr/>
        </p:nvPicPr>
        <p:blipFill>
          <a:blip r:embed="rId4"/>
          <a:stretch>
            <a:fillRect/>
          </a:stretch>
        </p:blipFill>
        <p:spPr>
          <a:xfrm>
            <a:off x="1774841" y="3209925"/>
            <a:ext cx="2238375" cy="219075"/>
          </a:xfrm>
          <a:prstGeom prst="rect">
            <a:avLst/>
          </a:prstGeom>
        </p:spPr>
      </p:pic>
    </p:spTree>
    <p:extLst>
      <p:ext uri="{BB962C8B-B14F-4D97-AF65-F5344CB8AC3E}">
        <p14:creationId xmlns:p14="http://schemas.microsoft.com/office/powerpoint/2010/main" val="2068075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371600" y="685800"/>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1371600" y="2895601"/>
            <a:ext cx="3282694" cy="358140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1.    The figure that shows all types of fast food stores using </a:t>
            </a:r>
            <a:r>
              <a:rPr lang="en-US" dirty="0" err="1">
                <a:latin typeface="Times New Roman" panose="02020603050405020304" pitchFamily="18" charset="0"/>
                <a:cs typeface="Times New Roman" panose="02020603050405020304" pitchFamily="18" charset="0"/>
              </a:rPr>
              <a:t>Plotly</a:t>
            </a:r>
            <a:r>
              <a:rPr lang="en-US" dirty="0">
                <a:latin typeface="Times New Roman" panose="02020603050405020304" pitchFamily="18" charset="0"/>
                <a:cs typeface="Times New Roman" panose="02020603050405020304" pitchFamily="18" charset="0"/>
              </a:rPr>
              <a:t>.</a:t>
            </a:r>
          </a:p>
        </p:txBody>
      </p:sp>
      <p:pic>
        <p:nvPicPr>
          <p:cNvPr id="7" name="内容占位符 3">
            <a:extLst>
              <a:ext uri="{FF2B5EF4-FFF2-40B4-BE49-F238E27FC236}">
                <a16:creationId xmlns:a16="http://schemas.microsoft.com/office/drawing/2014/main" id="{AC168556-66E3-40D5-A24A-4804EE4846F9}"/>
              </a:ext>
            </a:extLst>
          </p:cNvPr>
          <p:cNvPicPr>
            <a:picLocks noChangeAspect="1"/>
          </p:cNvPicPr>
          <p:nvPr/>
        </p:nvPicPr>
        <p:blipFill>
          <a:blip r:embed="rId3"/>
          <a:stretch>
            <a:fillRect/>
          </a:stretch>
        </p:blipFill>
        <p:spPr>
          <a:xfrm>
            <a:off x="4864963" y="1404698"/>
            <a:ext cx="7044867" cy="5072303"/>
          </a:xfrm>
          <a:prstGeom prst="rect">
            <a:avLst/>
          </a:prstGeom>
        </p:spPr>
      </p:pic>
    </p:spTree>
    <p:extLst>
      <p:ext uri="{BB962C8B-B14F-4D97-AF65-F5344CB8AC3E}">
        <p14:creationId xmlns:p14="http://schemas.microsoft.com/office/powerpoint/2010/main" val="2457070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371600" y="685800"/>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1020841" y="2475391"/>
            <a:ext cx="3282694" cy="358140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2.    The pie chart that shows the amount of stores of ten fast food stores in the U.S.</a:t>
            </a:r>
          </a:p>
        </p:txBody>
      </p:sp>
      <p:pic>
        <p:nvPicPr>
          <p:cNvPr id="3" name="图片 2">
            <a:extLst>
              <a:ext uri="{FF2B5EF4-FFF2-40B4-BE49-F238E27FC236}">
                <a16:creationId xmlns:a16="http://schemas.microsoft.com/office/drawing/2014/main" id="{233FD5CA-EEF9-4DC1-AE15-81A4D8F3443C}"/>
              </a:ext>
            </a:extLst>
          </p:cNvPr>
          <p:cNvPicPr>
            <a:picLocks noChangeAspect="1"/>
          </p:cNvPicPr>
          <p:nvPr/>
        </p:nvPicPr>
        <p:blipFill>
          <a:blip r:embed="rId2"/>
          <a:stretch>
            <a:fillRect/>
          </a:stretch>
        </p:blipFill>
        <p:spPr>
          <a:xfrm>
            <a:off x="4157144" y="1844953"/>
            <a:ext cx="7831237" cy="3945508"/>
          </a:xfrm>
          <a:prstGeom prst="rect">
            <a:avLst/>
          </a:prstGeom>
        </p:spPr>
      </p:pic>
    </p:spTree>
    <p:extLst>
      <p:ext uri="{BB962C8B-B14F-4D97-AF65-F5344CB8AC3E}">
        <p14:creationId xmlns:p14="http://schemas.microsoft.com/office/powerpoint/2010/main" val="193454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371600" y="685800"/>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1800808" y="1272074"/>
            <a:ext cx="9267824" cy="358140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3.    The figure that shows numbers of the stores in each state.</a:t>
            </a:r>
          </a:p>
        </p:txBody>
      </p:sp>
      <p:pic>
        <p:nvPicPr>
          <p:cNvPr id="5" name="图片 4">
            <a:extLst>
              <a:ext uri="{FF2B5EF4-FFF2-40B4-BE49-F238E27FC236}">
                <a16:creationId xmlns:a16="http://schemas.microsoft.com/office/drawing/2014/main" id="{2046DB83-9B09-4BC6-9158-5C5C09BB4E09}"/>
              </a:ext>
            </a:extLst>
          </p:cNvPr>
          <p:cNvPicPr>
            <a:picLocks noChangeAspect="1"/>
          </p:cNvPicPr>
          <p:nvPr/>
        </p:nvPicPr>
        <p:blipFill>
          <a:blip r:embed="rId3"/>
          <a:stretch>
            <a:fillRect/>
          </a:stretch>
        </p:blipFill>
        <p:spPr>
          <a:xfrm>
            <a:off x="2233417" y="1957096"/>
            <a:ext cx="9267825" cy="4638675"/>
          </a:xfrm>
          <a:prstGeom prst="rect">
            <a:avLst/>
          </a:prstGeom>
        </p:spPr>
      </p:pic>
    </p:spTree>
    <p:extLst>
      <p:ext uri="{BB962C8B-B14F-4D97-AF65-F5344CB8AC3E}">
        <p14:creationId xmlns:p14="http://schemas.microsoft.com/office/powerpoint/2010/main" val="1807347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65FA7-46F1-4E58-BF0A-CFE40E2C1AE5}"/>
              </a:ext>
            </a:extLst>
          </p:cNvPr>
          <p:cNvSpPr>
            <a:spLocks noGrp="1"/>
          </p:cNvSpPr>
          <p:nvPr>
            <p:ph type="title"/>
          </p:nvPr>
        </p:nvSpPr>
        <p:spPr>
          <a:xfrm>
            <a:off x="1371600" y="685800"/>
            <a:ext cx="5066522" cy="1485900"/>
          </a:xfrm>
        </p:spPr>
        <p:txBody>
          <a:bodyPr>
            <a:normAutofit/>
          </a:bodyPr>
          <a:lstStyle/>
          <a:p>
            <a:r>
              <a:rPr lang="en-US" sz="3400" dirty="0"/>
              <a:t>Data visualization results.</a:t>
            </a:r>
          </a:p>
        </p:txBody>
      </p:sp>
      <p:sp>
        <p:nvSpPr>
          <p:cNvPr id="9" name="Content Placeholder 8">
            <a:extLst>
              <a:ext uri="{FF2B5EF4-FFF2-40B4-BE49-F238E27FC236}">
                <a16:creationId xmlns:a16="http://schemas.microsoft.com/office/drawing/2014/main" id="{77D71139-850E-4687-A25D-B819E876F248}"/>
              </a:ext>
            </a:extLst>
          </p:cNvPr>
          <p:cNvSpPr>
            <a:spLocks noGrp="1"/>
          </p:cNvSpPr>
          <p:nvPr>
            <p:ph idx="1"/>
          </p:nvPr>
        </p:nvSpPr>
        <p:spPr>
          <a:xfrm>
            <a:off x="1020841" y="2475391"/>
            <a:ext cx="3282694" cy="358140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The bar chart that shows    the amount of stores of Burger King, KFC, McDonald’s and Wendy’s.</a:t>
            </a:r>
          </a:p>
        </p:txBody>
      </p:sp>
      <p:pic>
        <p:nvPicPr>
          <p:cNvPr id="3" name="图片 2">
            <a:extLst>
              <a:ext uri="{FF2B5EF4-FFF2-40B4-BE49-F238E27FC236}">
                <a16:creationId xmlns:a16="http://schemas.microsoft.com/office/drawing/2014/main" id="{E5E6F6CA-34E2-46C6-8F52-F238EB6CF4EF}"/>
              </a:ext>
            </a:extLst>
          </p:cNvPr>
          <p:cNvPicPr>
            <a:picLocks noChangeAspect="1"/>
          </p:cNvPicPr>
          <p:nvPr/>
        </p:nvPicPr>
        <p:blipFill>
          <a:blip r:embed="rId3"/>
          <a:stretch>
            <a:fillRect/>
          </a:stretch>
        </p:blipFill>
        <p:spPr>
          <a:xfrm>
            <a:off x="4720458" y="1828800"/>
            <a:ext cx="6991350" cy="4343400"/>
          </a:xfrm>
          <a:prstGeom prst="rect">
            <a:avLst/>
          </a:prstGeom>
        </p:spPr>
      </p:pic>
    </p:spTree>
    <p:extLst>
      <p:ext uri="{BB962C8B-B14F-4D97-AF65-F5344CB8AC3E}">
        <p14:creationId xmlns:p14="http://schemas.microsoft.com/office/powerpoint/2010/main" val="3039038694"/>
      </p:ext>
    </p:extLst>
  </p:cSld>
  <p:clrMapOvr>
    <a:masterClrMapping/>
  </p:clrMapOvr>
</p:sld>
</file>

<file path=ppt/theme/theme1.xml><?xml version="1.0" encoding="utf-8"?>
<a:theme xmlns:a="http://schemas.openxmlformats.org/drawingml/2006/main" name="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869</Words>
  <Application>Microsoft Office PowerPoint</Application>
  <PresentationFormat>宽屏</PresentationFormat>
  <Paragraphs>92</Paragraphs>
  <Slides>21</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Calibri</vt:lpstr>
      <vt:lpstr>Franklin Gothic Book</vt:lpstr>
      <vt:lpstr>Times New Roman</vt:lpstr>
      <vt:lpstr>剪切</vt:lpstr>
      <vt:lpstr>Data visualization on Fast food stores</vt:lpstr>
      <vt:lpstr>PowerPoint 演示文稿</vt:lpstr>
      <vt:lpstr>Hotelling’s Law</vt:lpstr>
      <vt:lpstr>Goal</vt:lpstr>
      <vt:lpstr>Our Project</vt:lpstr>
      <vt:lpstr>Data visualization results.</vt:lpstr>
      <vt:lpstr>Data visualization results.</vt:lpstr>
      <vt:lpstr>Data visualization results.</vt:lpstr>
      <vt:lpstr>Data visualization results.</vt:lpstr>
      <vt:lpstr>Data visualization results.</vt:lpstr>
      <vt:lpstr>Data visualization results.</vt:lpstr>
      <vt:lpstr>Data visualization results.</vt:lpstr>
      <vt:lpstr>Data visualization results.</vt:lpstr>
      <vt:lpstr>Data visualization results.</vt:lpstr>
      <vt:lpstr>Data visualization results.</vt:lpstr>
      <vt:lpstr>Data visualization results.</vt:lpstr>
      <vt:lpstr>Data visualization results.</vt:lpstr>
      <vt:lpstr>Data visualization results.</vt:lpstr>
      <vt:lpstr>Data visualization 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food location game theory</dc:title>
  <dc:creator>Jiawei Sun</dc:creator>
  <cp:lastModifiedBy>Jiawei Sun</cp:lastModifiedBy>
  <cp:revision>25</cp:revision>
  <dcterms:created xsi:type="dcterms:W3CDTF">2019-07-25T01:06:33Z</dcterms:created>
  <dcterms:modified xsi:type="dcterms:W3CDTF">2019-07-29T15:10:13Z</dcterms:modified>
</cp:coreProperties>
</file>